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87" autoAdjust="0"/>
  </p:normalViewPr>
  <p:slideViewPr>
    <p:cSldViewPr>
      <p:cViewPr varScale="1">
        <p:scale>
          <a:sx n="71" d="100"/>
          <a:sy n="71" d="100"/>
        </p:scale>
        <p:origin x="-122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258B9-8586-4C2C-A43C-1EB208FD81D4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CCDB0-5177-4A12-B587-6298798EF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25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aseline="0" dirty="0" smtClean="0"/>
              <a:t>Start with the square of 5.  Add 27.  Subtract 19.  Divide by 3.  (11)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Start with the square of 6.  Add 27.  Subtract 19.  Divide by 4.  (11)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Start with the square of 7.  Add 27.  Subtract 19.  Divide by 3.  (19)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CCDB0-5177-4A12-B587-6298798EF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4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4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0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2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623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23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7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9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82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7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3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7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5A3BD9-41E7-4781-8042-7D3BBF83B415}" type="datetimeFigureOut">
              <a:rPr lang="en-US" smtClean="0"/>
              <a:t>8/24/2012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1485262-C854-4E8A-A308-960A4F56AA96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52400"/>
            <a:ext cx="7772400" cy="1470025"/>
          </a:xfrm>
        </p:spPr>
        <p:txBody>
          <a:bodyPr/>
          <a:lstStyle/>
          <a:p>
            <a:r>
              <a:rPr lang="en-US" dirty="0" smtClean="0"/>
              <a:t>Friday, August 24,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5334000" cy="3200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TISK Problems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Draw a scatter plot for the </a:t>
            </a:r>
            <a:br>
              <a:rPr lang="en-US" dirty="0" smtClean="0"/>
            </a:br>
            <a:r>
              <a:rPr lang="en-US" dirty="0" smtClean="0"/>
              <a:t>data set shown then </a:t>
            </a:r>
            <a:br>
              <a:rPr lang="en-US" dirty="0" smtClean="0"/>
            </a:br>
            <a:r>
              <a:rPr lang="en-US" dirty="0" smtClean="0"/>
              <a:t>determine if there is a correlation.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State the constant difference:</a:t>
            </a:r>
            <a:br>
              <a:rPr lang="en-US" dirty="0" smtClean="0"/>
            </a:br>
            <a:r>
              <a:rPr lang="en-US" dirty="0" smtClean="0"/>
              <a:t>-5, -3, -1, 13, 51, 125, 247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Tell which difference was </a:t>
            </a:r>
            <a:br>
              <a:rPr lang="en-US" dirty="0" smtClean="0"/>
            </a:br>
            <a:r>
              <a:rPr lang="en-US" dirty="0" smtClean="0"/>
              <a:t>constant in problem #2.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6388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entury" pitchFamily="18" charset="0"/>
              </a:rPr>
              <a:t>HOMEWORK: p. 78 #30-38 even, 40-43 all, 57-63all, &amp; 65</a:t>
            </a:r>
            <a:br>
              <a:rPr lang="en-US" sz="2400" dirty="0" smtClean="0">
                <a:latin typeface="Century" pitchFamily="18" charset="0"/>
              </a:rPr>
            </a:br>
            <a:r>
              <a:rPr lang="en-US" sz="2400" dirty="0" smtClean="0">
                <a:latin typeface="Century" pitchFamily="18" charset="0"/>
              </a:rPr>
              <a:t>OPTIONAL: Review Chapter 2 Lessons 1-4 in Algebra </a:t>
            </a:r>
            <a:br>
              <a:rPr lang="en-US" sz="2400" dirty="0" smtClean="0">
                <a:latin typeface="Century" pitchFamily="18" charset="0"/>
              </a:rPr>
            </a:br>
            <a:r>
              <a:rPr lang="en-US" sz="2400" dirty="0" smtClean="0">
                <a:latin typeface="Century" pitchFamily="18" charset="0"/>
              </a:rPr>
              <a:t>                       textbook using p. 106-107 #1-39</a:t>
            </a:r>
            <a:endParaRPr lang="en-US" sz="2400" dirty="0">
              <a:latin typeface="Century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356803"/>
              </p:ext>
            </p:extLst>
          </p:nvPr>
        </p:nvGraphicFramePr>
        <p:xfrm>
          <a:off x="5867400" y="1316650"/>
          <a:ext cx="3124200" cy="3709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Hours of Studying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Hours of Exercise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5116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48768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will have 3 Mental Math Questions today.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6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Evaluate.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3048000" cy="4937760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3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14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−40+4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−9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:r>
                  <a:rPr lang="en-US" dirty="0"/>
                  <a:t>4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3048000" cy="493776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4648200" y="1371600"/>
                <a:ext cx="3048000" cy="4937760"/>
              </a:xfrm>
              <a:prstGeom prst="rect">
                <a:avLst/>
              </a:prstGeom>
            </p:spPr>
            <p:txBody>
              <a:bodyPr vert="horz">
                <a:normAutofit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3.8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22.8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96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−24</m:t>
                    </m:r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25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d>
                      <m:dPr>
                        <m:ctrlPr>
                          <a:rPr lang="en-US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22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55</m:t>
                        </m:r>
                      </m:den>
                    </m:f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47</m:t>
                        </m:r>
                        <m:r>
                          <a:rPr lang="en-US" i="1" smtClean="0"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latin typeface="Cambria Math"/>
                          </a:rPr>
                          <m:t>68</m:t>
                        </m:r>
                      </m:num>
                      <m:den>
                        <m:r>
                          <a:rPr lang="en-US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−3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1371600"/>
                <a:ext cx="3048000" cy="49377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472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36) -58</a:t>
                </a:r>
              </a:p>
              <a:p>
                <a:pPr marL="0" indent="0">
                  <a:buNone/>
                </a:pPr>
                <a:r>
                  <a:rPr lang="en-US" dirty="0" smtClean="0"/>
                  <a:t>38) 10</a:t>
                </a:r>
              </a:p>
              <a:p>
                <a:pPr marL="0" indent="0">
                  <a:buNone/>
                </a:pPr>
                <a:r>
                  <a:rPr lang="en-US" dirty="0" smtClean="0"/>
                  <a:t>40) -32.45</a:t>
                </a:r>
              </a:p>
              <a:p>
                <a:pPr marL="0" indent="0">
                  <a:buNone/>
                </a:pPr>
                <a:r>
                  <a:rPr lang="en-US" dirty="0" smtClean="0"/>
                  <a:t>42) -0.662</a:t>
                </a:r>
              </a:p>
              <a:p>
                <a:pPr marL="0" indent="0">
                  <a:buNone/>
                </a:pPr>
                <a:r>
                  <a:rPr lang="en-US" dirty="0" smtClean="0"/>
                  <a:t>44)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46)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48) 8</a:t>
                </a:r>
              </a:p>
              <a:p>
                <a:pPr marL="0" indent="0">
                  <a:buNone/>
                </a:pPr>
                <a:r>
                  <a:rPr lang="en-US" dirty="0" smtClean="0"/>
                  <a:t>50) 5</a:t>
                </a:r>
              </a:p>
              <a:p>
                <a:pPr marL="0" indent="0">
                  <a:buNone/>
                </a:pPr>
                <a:r>
                  <a:rPr lang="en-US" dirty="0" smtClean="0"/>
                  <a:t>52) 7</a:t>
                </a:r>
              </a:p>
              <a:p>
                <a:pPr marL="0" indent="0">
                  <a:buNone/>
                </a:pPr>
                <a:r>
                  <a:rPr lang="en-US" dirty="0" smtClean="0"/>
                  <a:t>54) 7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56) 5</a:t>
            </a:r>
          </a:p>
          <a:p>
            <a:pPr marL="0" indent="0">
              <a:buNone/>
            </a:pPr>
            <a:r>
              <a:rPr lang="en-US" dirty="0" smtClean="0"/>
              <a:t>58) 24</a:t>
            </a:r>
          </a:p>
          <a:p>
            <a:pPr marL="0" indent="0">
              <a:buNone/>
            </a:pPr>
            <a:r>
              <a:rPr lang="en-US" dirty="0" smtClean="0"/>
              <a:t>65) a. 2, 5, 8</a:t>
            </a:r>
            <a:br>
              <a:rPr lang="en-US" dirty="0" smtClean="0"/>
            </a:br>
            <a:r>
              <a:rPr lang="en-US" dirty="0" smtClean="0"/>
              <a:t>       b. 0, -15, -30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c. 10, 15, 19</a:t>
            </a:r>
          </a:p>
          <a:p>
            <a:pPr marL="0" indent="0">
              <a:buNone/>
            </a:pPr>
            <a:r>
              <a:rPr lang="en-US" dirty="0" smtClean="0"/>
              <a:t>66) There were 13 cases of juice used during lunch.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0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2"/>
          <p:cNvSpPr>
            <a:spLocks noChangeArrowheads="1"/>
          </p:cNvSpPr>
          <p:nvPr/>
        </p:nvSpPr>
        <p:spPr bwMode="auto">
          <a:xfrm>
            <a:off x="304800" y="4800600"/>
            <a:ext cx="1905000" cy="1905000"/>
          </a:xfrm>
          <a:prstGeom prst="ellipse">
            <a:avLst/>
          </a:prstGeom>
          <a:solidFill>
            <a:schemeClr val="bg1">
              <a:alpha val="50000"/>
            </a:schemeClr>
          </a:solidFill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14400"/>
          </a:xfrm>
        </p:spPr>
        <p:txBody>
          <a:bodyPr>
            <a:normAutofit fontScale="90000"/>
          </a:bodyPr>
          <a:lstStyle/>
          <a:p>
            <a:r>
              <a:rPr lang="en-US" sz="3600"/>
              <a:t>Multiplying &amp; Dividing Integers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66800" y="19812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imes New Roman" pitchFamily="18" charset="0"/>
                <a:cs typeface="Times New Roman" pitchFamily="18" charset="0"/>
              </a:rPr>
              <a:t>·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47800" y="19812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6858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V="1">
            <a:off x="990600" y="27432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990600" y="36576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800600" y="25908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of 5 each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V="1">
            <a:off x="1676400" y="2743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1676400" y="32004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962400" y="3413125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4 groups</a:t>
            </a:r>
          </a:p>
        </p:txBody>
      </p:sp>
      <p:sp>
        <p:nvSpPr>
          <p:cNvPr id="6158" name="Oval 14"/>
          <p:cNvSpPr>
            <a:spLocks noChangeArrowheads="1"/>
          </p:cNvSpPr>
          <p:nvPr/>
        </p:nvSpPr>
        <p:spPr bwMode="auto">
          <a:xfrm>
            <a:off x="12954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Oval 15"/>
          <p:cNvSpPr>
            <a:spLocks noChangeArrowheads="1"/>
          </p:cNvSpPr>
          <p:nvPr/>
        </p:nvSpPr>
        <p:spPr bwMode="auto">
          <a:xfrm>
            <a:off x="990600" y="5562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Oval 16"/>
          <p:cNvSpPr>
            <a:spLocks noChangeArrowheads="1"/>
          </p:cNvSpPr>
          <p:nvPr/>
        </p:nvSpPr>
        <p:spPr bwMode="auto">
          <a:xfrm>
            <a:off x="6858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Oval 17"/>
          <p:cNvSpPr>
            <a:spLocks noChangeArrowheads="1"/>
          </p:cNvSpPr>
          <p:nvPr/>
        </p:nvSpPr>
        <p:spPr bwMode="auto">
          <a:xfrm>
            <a:off x="12954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Oval 18"/>
          <p:cNvSpPr>
            <a:spLocks noChangeArrowheads="1"/>
          </p:cNvSpPr>
          <p:nvPr/>
        </p:nvSpPr>
        <p:spPr bwMode="auto">
          <a:xfrm>
            <a:off x="25908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Oval 19"/>
          <p:cNvSpPr>
            <a:spLocks noChangeArrowheads="1"/>
          </p:cNvSpPr>
          <p:nvPr/>
        </p:nvSpPr>
        <p:spPr bwMode="auto">
          <a:xfrm>
            <a:off x="32004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4" name="Oval 20"/>
          <p:cNvSpPr>
            <a:spLocks noChangeArrowheads="1"/>
          </p:cNvSpPr>
          <p:nvPr/>
        </p:nvSpPr>
        <p:spPr bwMode="auto">
          <a:xfrm>
            <a:off x="2895600" y="5562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Oval 21"/>
          <p:cNvSpPr>
            <a:spLocks noChangeArrowheads="1"/>
          </p:cNvSpPr>
          <p:nvPr/>
        </p:nvSpPr>
        <p:spPr bwMode="auto">
          <a:xfrm>
            <a:off x="25908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Oval 22"/>
          <p:cNvSpPr>
            <a:spLocks noChangeArrowheads="1"/>
          </p:cNvSpPr>
          <p:nvPr/>
        </p:nvSpPr>
        <p:spPr bwMode="auto">
          <a:xfrm>
            <a:off x="32004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Oval 23"/>
          <p:cNvSpPr>
            <a:spLocks noChangeArrowheads="1"/>
          </p:cNvSpPr>
          <p:nvPr/>
        </p:nvSpPr>
        <p:spPr bwMode="auto">
          <a:xfrm>
            <a:off x="4495800" y="50292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Oval 24"/>
          <p:cNvSpPr>
            <a:spLocks noChangeArrowheads="1"/>
          </p:cNvSpPr>
          <p:nvPr/>
        </p:nvSpPr>
        <p:spPr bwMode="auto">
          <a:xfrm>
            <a:off x="5105400" y="50292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9" name="Oval 25"/>
          <p:cNvSpPr>
            <a:spLocks noChangeArrowheads="1"/>
          </p:cNvSpPr>
          <p:nvPr/>
        </p:nvSpPr>
        <p:spPr bwMode="auto">
          <a:xfrm>
            <a:off x="4800600" y="5486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Oval 26"/>
          <p:cNvSpPr>
            <a:spLocks noChangeArrowheads="1"/>
          </p:cNvSpPr>
          <p:nvPr/>
        </p:nvSpPr>
        <p:spPr bwMode="auto">
          <a:xfrm>
            <a:off x="4495800" y="5943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1" name="Oval 27"/>
          <p:cNvSpPr>
            <a:spLocks noChangeArrowheads="1"/>
          </p:cNvSpPr>
          <p:nvPr/>
        </p:nvSpPr>
        <p:spPr bwMode="auto">
          <a:xfrm>
            <a:off x="5105400" y="5943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2" name="Oval 28"/>
          <p:cNvSpPr>
            <a:spLocks noChangeArrowheads="1"/>
          </p:cNvSpPr>
          <p:nvPr/>
        </p:nvSpPr>
        <p:spPr bwMode="auto">
          <a:xfrm>
            <a:off x="64770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Oval 29"/>
          <p:cNvSpPr>
            <a:spLocks noChangeArrowheads="1"/>
          </p:cNvSpPr>
          <p:nvPr/>
        </p:nvSpPr>
        <p:spPr bwMode="auto">
          <a:xfrm>
            <a:off x="70866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Oval 30"/>
          <p:cNvSpPr>
            <a:spLocks noChangeArrowheads="1"/>
          </p:cNvSpPr>
          <p:nvPr/>
        </p:nvSpPr>
        <p:spPr bwMode="auto">
          <a:xfrm>
            <a:off x="6781800" y="5562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5" name="Oval 31"/>
          <p:cNvSpPr>
            <a:spLocks noChangeArrowheads="1"/>
          </p:cNvSpPr>
          <p:nvPr/>
        </p:nvSpPr>
        <p:spPr bwMode="auto">
          <a:xfrm>
            <a:off x="64770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Oval 32"/>
          <p:cNvSpPr>
            <a:spLocks noChangeArrowheads="1"/>
          </p:cNvSpPr>
          <p:nvPr/>
        </p:nvSpPr>
        <p:spPr bwMode="auto">
          <a:xfrm>
            <a:off x="70866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8077200" y="5410200"/>
            <a:ext cx="16764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sz="3600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6178" name="Oval 34"/>
          <p:cNvSpPr>
            <a:spLocks noChangeArrowheads="1"/>
          </p:cNvSpPr>
          <p:nvPr/>
        </p:nvSpPr>
        <p:spPr bwMode="auto">
          <a:xfrm>
            <a:off x="2209800" y="48006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Oval 35"/>
          <p:cNvSpPr>
            <a:spLocks noChangeArrowheads="1"/>
          </p:cNvSpPr>
          <p:nvPr/>
        </p:nvSpPr>
        <p:spPr bwMode="auto">
          <a:xfrm>
            <a:off x="4114800" y="47244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Oval 36"/>
          <p:cNvSpPr>
            <a:spLocks noChangeArrowheads="1"/>
          </p:cNvSpPr>
          <p:nvPr/>
        </p:nvSpPr>
        <p:spPr bwMode="auto">
          <a:xfrm>
            <a:off x="6019800" y="47244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7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2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5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1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900" decel="1000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8" grpId="0"/>
      <p:bldP spid="6149" grpId="0"/>
      <p:bldP spid="6150" grpId="0"/>
      <p:bldP spid="6151" grpId="0" animBg="1"/>
      <p:bldP spid="6152" grpId="0" animBg="1"/>
      <p:bldP spid="6153" grpId="0" animBg="1"/>
      <p:bldP spid="6154" grpId="0"/>
      <p:bldP spid="6155" grpId="0" animBg="1"/>
      <p:bldP spid="6156" grpId="0" animBg="1"/>
      <p:bldP spid="6157" grpId="0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67" grpId="0" animBg="1"/>
      <p:bldP spid="6168" grpId="0" animBg="1"/>
      <p:bldP spid="6169" grpId="0" animBg="1"/>
      <p:bldP spid="6170" grpId="0" animBg="1"/>
      <p:bldP spid="6171" grpId="0" animBg="1"/>
      <p:bldP spid="6172" grpId="0" animBg="1"/>
      <p:bldP spid="6173" grpId="0" animBg="1"/>
      <p:bldP spid="6174" grpId="0" animBg="1"/>
      <p:bldP spid="6175" grpId="0" animBg="1"/>
      <p:bldP spid="6176" grpId="0" animBg="1"/>
      <p:bldP spid="6177" grpId="0"/>
      <p:bldP spid="6178" grpId="0" animBg="1"/>
      <p:bldP spid="6179" grpId="0" animBg="1"/>
      <p:bldP spid="61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152400" y="4800600"/>
            <a:ext cx="1905000" cy="1905000"/>
          </a:xfrm>
          <a:prstGeom prst="ellipse">
            <a:avLst/>
          </a:prstGeom>
          <a:solidFill>
            <a:schemeClr val="bg1">
              <a:alpha val="5000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438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819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imes New Roman" pitchFamily="18" charset="0"/>
                <a:cs typeface="Times New Roman" pitchFamily="18" charset="0"/>
              </a:rPr>
              <a:t>·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200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209800" y="457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5334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11430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838200" y="5562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5334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11430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24384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3048000" y="5105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2743200" y="5562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24384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Oval 16"/>
          <p:cNvSpPr>
            <a:spLocks noChangeArrowheads="1"/>
          </p:cNvSpPr>
          <p:nvPr/>
        </p:nvSpPr>
        <p:spPr bwMode="auto">
          <a:xfrm>
            <a:off x="3048000" y="60198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4419600" y="49530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Oval 18"/>
          <p:cNvSpPr>
            <a:spLocks noChangeArrowheads="1"/>
          </p:cNvSpPr>
          <p:nvPr/>
        </p:nvSpPr>
        <p:spPr bwMode="auto">
          <a:xfrm>
            <a:off x="5029200" y="49530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Oval 19"/>
          <p:cNvSpPr>
            <a:spLocks noChangeArrowheads="1"/>
          </p:cNvSpPr>
          <p:nvPr/>
        </p:nvSpPr>
        <p:spPr bwMode="auto">
          <a:xfrm>
            <a:off x="4724400" y="54102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Oval 20"/>
          <p:cNvSpPr>
            <a:spLocks noChangeArrowheads="1"/>
          </p:cNvSpPr>
          <p:nvPr/>
        </p:nvSpPr>
        <p:spPr bwMode="auto">
          <a:xfrm>
            <a:off x="4419600" y="5867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5029200" y="5867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6324600" y="50292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6934200" y="50292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Oval 24"/>
          <p:cNvSpPr>
            <a:spLocks noChangeArrowheads="1"/>
          </p:cNvSpPr>
          <p:nvPr/>
        </p:nvSpPr>
        <p:spPr bwMode="auto">
          <a:xfrm>
            <a:off x="6629400" y="54864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Oval 25"/>
          <p:cNvSpPr>
            <a:spLocks noChangeArrowheads="1"/>
          </p:cNvSpPr>
          <p:nvPr/>
        </p:nvSpPr>
        <p:spPr bwMode="auto">
          <a:xfrm>
            <a:off x="6324600" y="5943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Oval 26"/>
          <p:cNvSpPr>
            <a:spLocks noChangeArrowheads="1"/>
          </p:cNvSpPr>
          <p:nvPr/>
        </p:nvSpPr>
        <p:spPr bwMode="auto">
          <a:xfrm>
            <a:off x="6934200" y="5943600"/>
            <a:ext cx="457200" cy="457200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7848600" y="5334000"/>
            <a:ext cx="16764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-20</a:t>
            </a:r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V="1">
            <a:off x="2667000" y="12954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2667000" y="22098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477000" y="11430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of 5 each</a:t>
            </a:r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flipV="1">
            <a:off x="3352800" y="12954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3352800" y="17526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5638800" y="1965325"/>
            <a:ext cx="2514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the opposite of 4 groups</a:t>
            </a:r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057400" y="48006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Oval 35"/>
          <p:cNvSpPr>
            <a:spLocks noChangeArrowheads="1"/>
          </p:cNvSpPr>
          <p:nvPr/>
        </p:nvSpPr>
        <p:spPr bwMode="auto">
          <a:xfrm>
            <a:off x="3962400" y="47244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>
            <a:off x="5867400" y="47244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7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1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3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7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5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6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0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3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7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1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9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1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2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3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4" dur="2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3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5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6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8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29" dur="2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1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0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1" dur="2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4" dur="2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6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7" dur="2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9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0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2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53" dur="20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900" decel="100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/>
      <p:bldP spid="7174" grpId="0"/>
      <p:bldP spid="7175" grpId="0" animBg="1"/>
      <p:bldP spid="7176" grpId="0" animBg="1"/>
      <p:bldP spid="7177" grpId="0" animBg="1"/>
      <p:bldP spid="7178" grpId="0" animBg="1"/>
      <p:bldP spid="7179" grpId="0" animBg="1"/>
      <p:bldP spid="7180" grpId="0" animBg="1"/>
      <p:bldP spid="7181" grpId="0" animBg="1"/>
      <p:bldP spid="7182" grpId="0" animBg="1"/>
      <p:bldP spid="7183" grpId="0" animBg="1"/>
      <p:bldP spid="7184" grpId="0" animBg="1"/>
      <p:bldP spid="7185" grpId="0" animBg="1"/>
      <p:bldP spid="7186" grpId="0" animBg="1"/>
      <p:bldP spid="7187" grpId="0" animBg="1"/>
      <p:bldP spid="7188" grpId="0" animBg="1"/>
      <p:bldP spid="7189" grpId="0" animBg="1"/>
      <p:bldP spid="7190" grpId="0" animBg="1"/>
      <p:bldP spid="7191" grpId="0" animBg="1"/>
      <p:bldP spid="7192" grpId="0" animBg="1"/>
      <p:bldP spid="7193" grpId="0" animBg="1"/>
      <p:bldP spid="7194" grpId="0" animBg="1"/>
      <p:bldP spid="7195" grpId="0"/>
      <p:bldP spid="7196" grpId="0" animBg="1"/>
      <p:bldP spid="7197" grpId="0" animBg="1"/>
      <p:bldP spid="7198" grpId="0"/>
      <p:bldP spid="7199" grpId="0" animBg="1"/>
      <p:bldP spid="7200" grpId="0" animBg="1"/>
      <p:bldP spid="7201" grpId="0"/>
      <p:bldP spid="7202" grpId="0" animBg="1"/>
      <p:bldP spid="7203" grpId="0" animBg="1"/>
      <p:bldP spid="720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152400" y="4800600"/>
            <a:ext cx="1905000" cy="1905000"/>
          </a:xfrm>
          <a:prstGeom prst="ellipse">
            <a:avLst/>
          </a:prstGeom>
          <a:solidFill>
            <a:schemeClr val="bg1">
              <a:alpha val="50000"/>
            </a:schemeClr>
          </a:solidFill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438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819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imes New Roman" pitchFamily="18" charset="0"/>
                <a:cs typeface="Times New Roman" pitchFamily="18" charset="0"/>
              </a:rPr>
              <a:t>·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200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971800" y="3048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5334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11430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8382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5334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Oval 11"/>
          <p:cNvSpPr>
            <a:spLocks noChangeArrowheads="1"/>
          </p:cNvSpPr>
          <p:nvPr/>
        </p:nvSpPr>
        <p:spPr bwMode="auto">
          <a:xfrm>
            <a:off x="11430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25146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31242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28194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25146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31242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44196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50292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Oval 19"/>
          <p:cNvSpPr>
            <a:spLocks noChangeArrowheads="1"/>
          </p:cNvSpPr>
          <p:nvPr/>
        </p:nvSpPr>
        <p:spPr bwMode="auto">
          <a:xfrm>
            <a:off x="47244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Oval 20"/>
          <p:cNvSpPr>
            <a:spLocks noChangeArrowheads="1"/>
          </p:cNvSpPr>
          <p:nvPr/>
        </p:nvSpPr>
        <p:spPr bwMode="auto">
          <a:xfrm>
            <a:off x="44196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>
            <a:off x="50292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4" name="Oval 22"/>
          <p:cNvSpPr>
            <a:spLocks noChangeArrowheads="1"/>
          </p:cNvSpPr>
          <p:nvPr/>
        </p:nvSpPr>
        <p:spPr bwMode="auto">
          <a:xfrm>
            <a:off x="63246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5" name="Oval 23"/>
          <p:cNvSpPr>
            <a:spLocks noChangeArrowheads="1"/>
          </p:cNvSpPr>
          <p:nvPr/>
        </p:nvSpPr>
        <p:spPr bwMode="auto">
          <a:xfrm>
            <a:off x="69342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24"/>
          <p:cNvSpPr>
            <a:spLocks noChangeArrowheads="1"/>
          </p:cNvSpPr>
          <p:nvPr/>
        </p:nvSpPr>
        <p:spPr bwMode="auto">
          <a:xfrm>
            <a:off x="66294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63246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8" name="Oval 26"/>
          <p:cNvSpPr>
            <a:spLocks noChangeArrowheads="1"/>
          </p:cNvSpPr>
          <p:nvPr/>
        </p:nvSpPr>
        <p:spPr bwMode="auto">
          <a:xfrm>
            <a:off x="69342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7848600" y="5486400"/>
            <a:ext cx="16764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</a:rPr>
              <a:t>-20</a:t>
            </a: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V="1">
            <a:off x="2667000" y="12954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2667000" y="22098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6477000" y="11430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of -5 each</a:t>
            </a: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V="1">
            <a:off x="3352800" y="12954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3352800" y="17526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>
            <a:off x="5638800" y="1965325"/>
            <a:ext cx="2514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4 groups</a:t>
            </a:r>
          </a:p>
        </p:txBody>
      </p:sp>
      <p:sp>
        <p:nvSpPr>
          <p:cNvPr id="8226" name="Oval 34"/>
          <p:cNvSpPr>
            <a:spLocks noChangeArrowheads="1"/>
          </p:cNvSpPr>
          <p:nvPr/>
        </p:nvSpPr>
        <p:spPr bwMode="auto">
          <a:xfrm>
            <a:off x="2057400" y="48006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7" name="Oval 35"/>
          <p:cNvSpPr>
            <a:spLocks noChangeArrowheads="1"/>
          </p:cNvSpPr>
          <p:nvPr/>
        </p:nvSpPr>
        <p:spPr bwMode="auto">
          <a:xfrm>
            <a:off x="3962400" y="47244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6"/>
          <p:cNvSpPr>
            <a:spLocks noChangeArrowheads="1"/>
          </p:cNvSpPr>
          <p:nvPr/>
        </p:nvSpPr>
        <p:spPr bwMode="auto">
          <a:xfrm>
            <a:off x="5867400" y="4724400"/>
            <a:ext cx="1905000" cy="19050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02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10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7" grpId="0"/>
      <p:bldP spid="8198" grpId="0"/>
      <p:bldP spid="8199" grpId="0" animBg="1"/>
      <p:bldP spid="8200" grpId="0" animBg="1"/>
      <p:bldP spid="8201" grpId="0" animBg="1"/>
      <p:bldP spid="8202" grpId="0" animBg="1"/>
      <p:bldP spid="8203" grpId="0" animBg="1"/>
      <p:bldP spid="8204" grpId="0" animBg="1"/>
      <p:bldP spid="8205" grpId="0" animBg="1"/>
      <p:bldP spid="8206" grpId="0" animBg="1"/>
      <p:bldP spid="8207" grpId="0" animBg="1"/>
      <p:bldP spid="8208" grpId="0" animBg="1"/>
      <p:bldP spid="8209" grpId="0" animBg="1"/>
      <p:bldP spid="8210" grpId="0" animBg="1"/>
      <p:bldP spid="8211" grpId="0" animBg="1"/>
      <p:bldP spid="8212" grpId="0" animBg="1"/>
      <p:bldP spid="8213" grpId="0" animBg="1"/>
      <p:bldP spid="8214" grpId="0" animBg="1"/>
      <p:bldP spid="8215" grpId="0" animBg="1"/>
      <p:bldP spid="8216" grpId="0" animBg="1"/>
      <p:bldP spid="8217" grpId="0" animBg="1"/>
      <p:bldP spid="8218" grpId="0" animBg="1"/>
      <p:bldP spid="8219" grpId="0"/>
      <p:bldP spid="8220" grpId="0" animBg="1"/>
      <p:bldP spid="8221" grpId="0" animBg="1"/>
      <p:bldP spid="8222" grpId="0"/>
      <p:bldP spid="8223" grpId="0" animBg="1"/>
      <p:bldP spid="8224" grpId="0" animBg="1"/>
      <p:bldP spid="8225" grpId="0"/>
      <p:bldP spid="8226" grpId="0" animBg="1"/>
      <p:bldP spid="8227" grpId="0" animBg="1"/>
      <p:bldP spid="82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/>
          <p:cNvSpPr>
            <a:spLocks noChangeArrowheads="1"/>
          </p:cNvSpPr>
          <p:nvPr/>
        </p:nvSpPr>
        <p:spPr bwMode="auto">
          <a:xfrm>
            <a:off x="304800" y="4800600"/>
            <a:ext cx="1905000" cy="1905000"/>
          </a:xfrm>
          <a:prstGeom prst="ellipse">
            <a:avLst/>
          </a:prstGeom>
          <a:solidFill>
            <a:schemeClr val="bg1">
              <a:alpha val="5000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2438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819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latin typeface="Times New Roman" pitchFamily="18" charset="0"/>
                <a:cs typeface="Times New Roman" pitchFamily="18" charset="0"/>
              </a:rPr>
              <a:t>·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200400" y="533400"/>
            <a:ext cx="60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0000FF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133600" y="457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8382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14478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>
            <a:off x="11430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8382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14478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26670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3276600" y="5105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Oval 14"/>
          <p:cNvSpPr>
            <a:spLocks noChangeArrowheads="1"/>
          </p:cNvSpPr>
          <p:nvPr/>
        </p:nvSpPr>
        <p:spPr bwMode="auto">
          <a:xfrm>
            <a:off x="2971800" y="5562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Oval 15"/>
          <p:cNvSpPr>
            <a:spLocks noChangeArrowheads="1"/>
          </p:cNvSpPr>
          <p:nvPr/>
        </p:nvSpPr>
        <p:spPr bwMode="auto">
          <a:xfrm>
            <a:off x="26670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>
            <a:off x="3276600" y="60198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Oval 17"/>
          <p:cNvSpPr>
            <a:spLocks noChangeArrowheads="1"/>
          </p:cNvSpPr>
          <p:nvPr/>
        </p:nvSpPr>
        <p:spPr bwMode="auto">
          <a:xfrm>
            <a:off x="4572000" y="50292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Oval 18"/>
          <p:cNvSpPr>
            <a:spLocks noChangeArrowheads="1"/>
          </p:cNvSpPr>
          <p:nvPr/>
        </p:nvSpPr>
        <p:spPr bwMode="auto">
          <a:xfrm>
            <a:off x="5181600" y="50292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Oval 19"/>
          <p:cNvSpPr>
            <a:spLocks noChangeArrowheads="1"/>
          </p:cNvSpPr>
          <p:nvPr/>
        </p:nvSpPr>
        <p:spPr bwMode="auto">
          <a:xfrm>
            <a:off x="4876800" y="5486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Oval 20"/>
          <p:cNvSpPr>
            <a:spLocks noChangeArrowheads="1"/>
          </p:cNvSpPr>
          <p:nvPr/>
        </p:nvSpPr>
        <p:spPr bwMode="auto">
          <a:xfrm>
            <a:off x="4572000" y="5943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Oval 21"/>
          <p:cNvSpPr>
            <a:spLocks noChangeArrowheads="1"/>
          </p:cNvSpPr>
          <p:nvPr/>
        </p:nvSpPr>
        <p:spPr bwMode="auto">
          <a:xfrm>
            <a:off x="5181600" y="5943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Oval 22"/>
          <p:cNvSpPr>
            <a:spLocks noChangeArrowheads="1"/>
          </p:cNvSpPr>
          <p:nvPr/>
        </p:nvSpPr>
        <p:spPr bwMode="auto">
          <a:xfrm>
            <a:off x="6477000" y="50292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086600" y="50292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Oval 24"/>
          <p:cNvSpPr>
            <a:spLocks noChangeArrowheads="1"/>
          </p:cNvSpPr>
          <p:nvPr/>
        </p:nvSpPr>
        <p:spPr bwMode="auto">
          <a:xfrm>
            <a:off x="6781800" y="54864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6477000" y="5943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Oval 26"/>
          <p:cNvSpPr>
            <a:spLocks noChangeArrowheads="1"/>
          </p:cNvSpPr>
          <p:nvPr/>
        </p:nvSpPr>
        <p:spPr bwMode="auto">
          <a:xfrm>
            <a:off x="7086600" y="5943600"/>
            <a:ext cx="457200" cy="457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8077200" y="5486400"/>
            <a:ext cx="16764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US" sz="3600">
                <a:solidFill>
                  <a:srgbClr val="0000FF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V="1">
            <a:off x="2667000" y="1295400"/>
            <a:ext cx="0" cy="91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2667000" y="22098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477000" y="1143000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of -5 each</a:t>
            </a:r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 flipV="1">
            <a:off x="3352800" y="12954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3352800" y="17526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5638800" y="1965325"/>
            <a:ext cx="2514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the opposite of 4 groups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2971800" y="3048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>
                <a:solidFill>
                  <a:srgbClr val="FF0000"/>
                </a:solidFill>
                <a:latin typeface="Times New Roman" pitchFamily="18" charset="0"/>
              </a:rPr>
              <a:t>-</a:t>
            </a:r>
          </a:p>
        </p:txBody>
      </p:sp>
      <p:sp>
        <p:nvSpPr>
          <p:cNvPr id="9251" name="Oval 35"/>
          <p:cNvSpPr>
            <a:spLocks noChangeArrowheads="1"/>
          </p:cNvSpPr>
          <p:nvPr/>
        </p:nvSpPr>
        <p:spPr bwMode="auto">
          <a:xfrm>
            <a:off x="2209800" y="48006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Oval 36"/>
          <p:cNvSpPr>
            <a:spLocks noChangeArrowheads="1"/>
          </p:cNvSpPr>
          <p:nvPr/>
        </p:nvSpPr>
        <p:spPr bwMode="auto">
          <a:xfrm>
            <a:off x="4114800" y="47244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Oval 37"/>
          <p:cNvSpPr>
            <a:spLocks noChangeArrowheads="1"/>
          </p:cNvSpPr>
          <p:nvPr/>
        </p:nvSpPr>
        <p:spPr bwMode="auto">
          <a:xfrm>
            <a:off x="6019800" y="4724400"/>
            <a:ext cx="1905000" cy="190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2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4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6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1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4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5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8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29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0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4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5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49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53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57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4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65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6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73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77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81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4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85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6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93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6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07" dur="2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2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13" dur="2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16" dur="2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1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2" dur="2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4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7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3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34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6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37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0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2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3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5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8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49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52" dur="20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55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7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set>
                                      <p:cBhvr>
                                        <p:cTn id="258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 nodeType="clickPar">
                      <p:stCondLst>
                        <p:cond delay="indefinite"/>
                      </p:stCondLst>
                      <p:childTnLst>
                        <p:par>
                          <p:cTn id="2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900" decel="100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/>
      <p:bldP spid="9221" grpId="0"/>
      <p:bldP spid="9222" grpId="0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  <p:bldP spid="9243" grpId="0"/>
      <p:bldP spid="9244" grpId="0" animBg="1"/>
      <p:bldP spid="9245" grpId="0" animBg="1"/>
      <p:bldP spid="9246" grpId="0"/>
      <p:bldP spid="9247" grpId="0" animBg="1"/>
      <p:bldP spid="9248" grpId="0" animBg="1"/>
      <p:bldP spid="9249" grpId="0"/>
      <p:bldP spid="9250" grpId="0"/>
      <p:bldP spid="9251" grpId="0" animBg="1"/>
      <p:bldP spid="9252" grpId="0" animBg="1"/>
      <p:bldP spid="9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So what could the rule be?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12825" y="2065338"/>
            <a:ext cx="3178175" cy="1287462"/>
          </a:xfrm>
        </p:spPr>
        <p:txBody>
          <a:bodyPr/>
          <a:lstStyle/>
          <a:p>
            <a:pPr>
              <a:buFont typeface="Wingdings" pitchFamily="2" charset="2"/>
              <a:buChar char="µ"/>
            </a:pPr>
            <a:r>
              <a:rPr lang="en-US" sz="3500" dirty="0"/>
              <a:t>4·5 = 20</a:t>
            </a:r>
          </a:p>
          <a:p>
            <a:pPr>
              <a:buFont typeface="Wingdings" pitchFamily="2" charset="2"/>
              <a:buChar char="µ"/>
            </a:pPr>
            <a:r>
              <a:rPr lang="en-US" sz="3500" dirty="0"/>
              <a:t>-4 · 5 = -20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00200" y="4191000"/>
            <a:ext cx="5105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Multiply the numbers.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6200" y="5041900"/>
            <a:ext cx="3962400" cy="17399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If there are an even number of (-) signs, the answer is (+).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029200" y="5041900"/>
            <a:ext cx="40386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Times New Roman" pitchFamily="18" charset="0"/>
              </a:rPr>
              <a:t>If there are an odd number of (-) signs, the answer is (-).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4800600" y="2025650"/>
            <a:ext cx="4267200" cy="1250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Clr>
                <a:schemeClr val="accent1"/>
              </a:buClr>
              <a:buSzPct val="76000"/>
              <a:buFont typeface="Wingdings" pitchFamily="2" charset="2"/>
              <a:buChar char="µ"/>
            </a:pPr>
            <a:r>
              <a:rPr lang="en-US" sz="3800" dirty="0"/>
              <a:t>4 · (-5) = -20</a:t>
            </a:r>
          </a:p>
          <a:p>
            <a:pPr>
              <a:buClr>
                <a:schemeClr val="accent1"/>
              </a:buClr>
              <a:buSzPct val="76000"/>
              <a:buFont typeface="Wingdings" pitchFamily="2" charset="2"/>
              <a:buChar char="µ"/>
            </a:pPr>
            <a:r>
              <a:rPr lang="en-US" sz="3800" dirty="0"/>
              <a:t>-4 · (-5) = 20</a:t>
            </a:r>
          </a:p>
        </p:txBody>
      </p:sp>
    </p:spTree>
    <p:extLst>
      <p:ext uri="{BB962C8B-B14F-4D97-AF65-F5344CB8AC3E}">
        <p14:creationId xmlns:p14="http://schemas.microsoft.com/office/powerpoint/2010/main" val="313576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  <p:bldP spid="10245" grpId="0" animBg="1"/>
      <p:bldP spid="10246" grpId="0"/>
      <p:bldP spid="102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Check Points.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657600" y="1905000"/>
            <a:ext cx="5410200" cy="4114800"/>
          </a:xfrm>
        </p:spPr>
        <p:txBody>
          <a:bodyPr/>
          <a:lstStyle/>
          <a:p>
            <a:pPr marL="571500" indent="-5715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 startAt="6"/>
            </a:pPr>
            <a:r>
              <a:rPr lang="en-US" sz="2400" dirty="0"/>
              <a:t>-72(2) = _____</a:t>
            </a:r>
          </a:p>
          <a:p>
            <a:pPr marL="571500" indent="-5715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 startAt="6"/>
            </a:pPr>
            <a:r>
              <a:rPr lang="en-US" sz="2400" dirty="0"/>
              <a:t>5(7)(-3) = _____</a:t>
            </a:r>
          </a:p>
          <a:p>
            <a:pPr marL="571500" indent="-5715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 startAt="6"/>
            </a:pPr>
            <a:r>
              <a:rPr lang="en-US" sz="2400" dirty="0"/>
              <a:t>2(3)(4)(5)(-1) = _____</a:t>
            </a:r>
          </a:p>
          <a:p>
            <a:pPr marL="571500" indent="-5715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 startAt="6"/>
            </a:pPr>
            <a:r>
              <a:rPr lang="en-US" sz="2400" dirty="0"/>
              <a:t>3(-4)(3)(-4) = _____</a:t>
            </a:r>
          </a:p>
          <a:p>
            <a:pPr marL="571500" indent="-5715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 startAt="6"/>
            </a:pPr>
            <a:r>
              <a:rPr lang="en-US" sz="2200" dirty="0"/>
              <a:t>(-1)(-1)(-1)(-1)(-1)(-1)(-1)(-1) = ___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0" y="1752600"/>
            <a:ext cx="4114800" cy="4114800"/>
          </a:xfrm>
        </p:spPr>
        <p:txBody>
          <a:bodyPr/>
          <a:lstStyle/>
          <a:p>
            <a:pPr marL="495300" indent="-4953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/>
            </a:pPr>
            <a:r>
              <a:rPr lang="en-US" sz="2400" dirty="0"/>
              <a:t>-8(5) = _____</a:t>
            </a:r>
          </a:p>
          <a:p>
            <a:pPr marL="495300" indent="-4953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/>
            </a:pPr>
            <a:r>
              <a:rPr lang="en-US" sz="2400" dirty="0"/>
              <a:t>-2(-3)(-7) = _____</a:t>
            </a:r>
          </a:p>
          <a:p>
            <a:pPr marL="495300" indent="-4953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/>
            </a:pPr>
            <a:r>
              <a:rPr lang="en-US" sz="2400" dirty="0"/>
              <a:t>-16(-3) = _____</a:t>
            </a:r>
          </a:p>
          <a:p>
            <a:pPr marL="495300" indent="-4953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/>
            </a:pPr>
            <a:r>
              <a:rPr lang="en-US" sz="2200" dirty="0"/>
              <a:t>-9(-5)(-2)(-10) = _____</a:t>
            </a:r>
          </a:p>
          <a:p>
            <a:pPr marL="495300" indent="-495300">
              <a:lnSpc>
                <a:spcPct val="160000"/>
              </a:lnSpc>
              <a:buClr>
                <a:schemeClr val="accent5"/>
              </a:buClr>
              <a:buSzPct val="80000"/>
              <a:buFont typeface="Wingdings" pitchFamily="2" charset="2"/>
              <a:buAutoNum type="arabicParenR"/>
            </a:pPr>
            <a:r>
              <a:rPr lang="en-US" sz="2400" dirty="0"/>
              <a:t>-12(-19) = _____</a:t>
            </a:r>
          </a:p>
          <a:p>
            <a:pPr marL="495300" indent="-495300"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564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about Division?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Same rules!</a:t>
            </a:r>
          </a:p>
          <a:p>
            <a:r>
              <a:rPr lang="en-US"/>
              <a:t>Divide.</a:t>
            </a:r>
          </a:p>
          <a:p>
            <a:r>
              <a:rPr lang="en-US"/>
              <a:t>Even number of (-) signs = (+) answer</a:t>
            </a:r>
          </a:p>
          <a:p>
            <a:r>
              <a:rPr lang="en-US"/>
              <a:t>Odd number of (-) signs = (-) answer</a:t>
            </a:r>
          </a:p>
        </p:txBody>
      </p:sp>
    </p:spTree>
    <p:extLst>
      <p:ext uri="{BB962C8B-B14F-4D97-AF65-F5344CB8AC3E}">
        <p14:creationId xmlns:p14="http://schemas.microsoft.com/office/powerpoint/2010/main" val="369877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506</Words>
  <Application>Microsoft Office PowerPoint</Application>
  <PresentationFormat>On-screen Show (4:3)</PresentationFormat>
  <Paragraphs>111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Origin</vt:lpstr>
      <vt:lpstr>Friday, August 24, 2012</vt:lpstr>
      <vt:lpstr>Homework Check</vt:lpstr>
      <vt:lpstr>Multiplying &amp; Dividing Integers</vt:lpstr>
      <vt:lpstr>PowerPoint Presentation</vt:lpstr>
      <vt:lpstr>PowerPoint Presentation</vt:lpstr>
      <vt:lpstr>PowerPoint Presentation</vt:lpstr>
      <vt:lpstr>So what could the rule be?</vt:lpstr>
      <vt:lpstr>Check Points.</vt:lpstr>
      <vt:lpstr>What about Division?</vt:lpstr>
      <vt:lpstr>Evaluate.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August 24, 2012</dc:title>
  <dc:creator>Dria</dc:creator>
  <cp:lastModifiedBy>Dria</cp:lastModifiedBy>
  <cp:revision>7</cp:revision>
  <dcterms:created xsi:type="dcterms:W3CDTF">2012-08-24T13:44:22Z</dcterms:created>
  <dcterms:modified xsi:type="dcterms:W3CDTF">2012-08-24T23:41:00Z</dcterms:modified>
</cp:coreProperties>
</file>